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FCF2-568B-4655-9CF0-6D64AD1F1B27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2A72A-F0EB-4821-95C9-3409D1755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6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2A72A-F0EB-4821-95C9-3409D17551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144A4-F6EC-42AF-975D-CA5D6B174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E121FA-73D6-4EB6-912E-C55AE6F6D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AA894D-5B8F-4469-917E-661EFECA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BADE3-4044-46E3-A499-AB8965AD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43BFB-F01D-42D8-A471-7735C53C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50D38-2406-4F65-A349-DDFD5200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4F835-09D9-4545-87D0-5CD075A41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FAB6F-3444-4BEC-B8BA-C065B6B9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3832E-646F-4379-B493-66241E5D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16DD0-73ED-43E4-B55D-EBCAF796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2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6A5667-B8A8-48AF-89E5-6C3555EB4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80C2B0-7A75-4316-A63B-B198380D4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1FDAC-D30E-41BC-AA6C-ECF268CB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F7713-A257-47EF-A6BD-049CC4D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13BC5-F201-44DC-98EF-F3EC11CB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2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92397-E49E-4A88-9652-A6ADEBE4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CECD0-070E-4E86-9BAB-4ADD636D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43A4F-872C-4692-9D90-74F55F6F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EAACE-EC5C-4D0B-B899-E67E0D5F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99F7C-6E88-4076-A524-20B4D460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1B219-163E-4C0B-A979-7D0EE135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5D5B4-C062-4811-9BDB-AEF42204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5C56A-CD7A-4BFF-AA4B-AC8E3435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E793A-A59E-4301-9CE3-04810D4B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1828E-E80E-4367-9BF0-DF1D36AC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6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617A3-1E9D-4055-96C8-B376375B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95F98-863D-491B-A25D-37672C8FC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31AE37-F9BF-462F-849A-7973366C0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D8DCD3-FB7E-4979-8A86-ADFB3A4A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BC268-62D2-457B-8508-33225807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773846-3F87-45BC-9772-9790047B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E8CB4-A905-4848-91FE-51AD6210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925174-79DA-405E-A955-6C22DA90E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0CFD4F-C2FB-4EF7-8409-AABFE536E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5AA2FA-8772-4286-9C38-340BAFAF3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AFA8A6-8E57-4EEB-A275-5C5472227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4EFEDD-2481-46F9-B3FB-3ADD4458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5AC661-F913-4753-97A4-D7816F9D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667C95-38BF-426E-AC2A-DD688E47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2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01638-4A5B-4DE9-8DD2-0D3368A0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A026DB-E2A6-4461-924E-0A204E55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A3F79-362D-4593-A390-13B9B8CD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2687A3-DA7F-4FDB-8271-03B54369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0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77752-97E3-437A-A22E-54D62499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E4B85-846C-4C38-832D-8B79196E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B448CF-DD9B-4311-9259-143A1B6E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CD62B-F0DB-47D9-87C7-01BED081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A1A8B-D9D8-4043-A781-7DC2BEC0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CA1332-AF2A-430A-89BD-C096339CD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C98F4-72BA-4734-887A-F8940868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489D1-D5A2-49F6-8272-41DC7514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1E7A4-A39A-49E3-AA7C-DE5D35C2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D12AA-834E-466E-BBA0-DC966880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404190-9E76-46F1-9D94-5C10B12F7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0DE15D-DCE1-4748-924F-DDD29E0D6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832D3-CE57-4F30-BCD6-2D06F564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1C722-0AB7-4835-A800-2E8F6F18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816FF-339F-40CA-A81C-9F5EE7E2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2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C756A-494C-4EB8-81C2-C743D855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FB7F3-08F5-433D-A899-D34EB587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D89C0-4E84-4C88-9165-46EAE587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C46C3-74D5-4CAF-9DA2-07EA23C8DCC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AA5F9-AABA-483A-A698-CC30C4A9E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BB15E-B437-41CE-912B-9A0082B8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8999-712F-4AF3-8B5C-C18707C37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A2C2-8F99-4CC7-B581-DAA9DD62B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6" y="1530326"/>
            <a:ext cx="10649243" cy="2387600"/>
          </a:xfrm>
        </p:spPr>
        <p:txBody>
          <a:bodyPr>
            <a:noAutofit/>
          </a:bodyPr>
          <a:lstStyle/>
          <a:p>
            <a:r>
              <a:rPr lang="ru-RU" sz="4800" b="1" dirty="0"/>
              <a:t>Профессиональная направленность в преподавании химии в системе среднего профессионального образования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9C7A39-300E-4029-9B3A-2689D6035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7368" y="4339974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Преподаватель химии ОГАПОУ </a:t>
            </a:r>
          </a:p>
          <a:p>
            <a:pPr algn="r"/>
            <a:r>
              <a:rPr lang="ru-RU" dirty="0"/>
              <a:t>«Белгородский педагогический колледж»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Клестова</a:t>
            </a:r>
            <a:r>
              <a:rPr lang="ru-RU" dirty="0"/>
              <a:t> Наталья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362257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E627-BEFE-4B46-8E75-E271331C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826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Преподавание в начальных классах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6122CC-00D8-484A-81B4-FFC2D985A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8813" y="1544201"/>
            <a:ext cx="5181600" cy="188479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8700841-9F96-43AC-B942-AE09ED7DFC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886C96-E2C1-4A6F-B255-30CC237C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7" y="3974818"/>
            <a:ext cx="5408874" cy="2601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2BAAC6-5327-4280-A215-8E460B912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544" y="1357572"/>
            <a:ext cx="5559528" cy="37977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4B87E-8CB9-4E48-9808-F9D3AA480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4975"/>
            <a:ext cx="1762582" cy="21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4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22A34-6186-407F-AF00-1B90655C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Физическая культура</a:t>
            </a:r>
          </a:p>
        </p:txBody>
      </p:sp>
      <p:pic>
        <p:nvPicPr>
          <p:cNvPr id="5122" name="Picture 2" descr="Testosterone Injections: стоковые иллюстрации, изображения и векторная графика S">
            <a:extLst>
              <a:ext uri="{FF2B5EF4-FFF2-40B4-BE49-F238E27FC236}">
                <a16:creationId xmlns:a16="http://schemas.microsoft.com/office/drawing/2014/main" id="{2FE32297-3B8E-435F-89AD-F8865282D7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t="9289" r="7121" b="20561"/>
          <a:stretch/>
        </p:blipFill>
        <p:spPr bwMode="auto">
          <a:xfrm>
            <a:off x="306320" y="1382479"/>
            <a:ext cx="5789680" cy="24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60D4D000-D181-4E80-952E-4521775A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84" y="1395264"/>
            <a:ext cx="6402916" cy="49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A5E61D2-7F0C-4B28-AAB1-A9F2CADC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" y="3599228"/>
            <a:ext cx="4348424" cy="325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7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DB601-2CE3-475C-8CAD-AA9D2563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Физическая культура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3089C88-D71E-45D6-B587-CF4CB674FE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" y="1353064"/>
            <a:ext cx="7169834" cy="53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614271F-3A9F-4B67-9075-9D7396179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6"/>
          <a:stretch/>
        </p:blipFill>
        <p:spPr bwMode="auto">
          <a:xfrm>
            <a:off x="8008034" y="4224206"/>
            <a:ext cx="3293729" cy="25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79C896A-EF04-454D-AAE1-5F533DE7B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3"/>
          <a:stretch/>
        </p:blipFill>
        <p:spPr bwMode="auto">
          <a:xfrm>
            <a:off x="8008034" y="1487815"/>
            <a:ext cx="3293729" cy="26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9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4C3EF-AE97-4BEF-93CF-D1A53174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Физическая культура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9C5B95A-F79F-41ED-8CC9-8A3AC948A2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61" y="2043339"/>
            <a:ext cx="4004416" cy="42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8C4C24D0-E9CD-4CBA-B32A-D90D5E66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75" y="1690688"/>
            <a:ext cx="6560952" cy="30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D68D43F-E781-457E-B0B4-48C0F77B61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75" y="4981334"/>
            <a:ext cx="6560952" cy="18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9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D0273-3B22-4F9A-9162-9F970BE5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64" y="3429000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Химия - это область чудес, в ней скрыто счастье человечества, величайшие завоевания разума будут сделаны именно в этой области.</a:t>
            </a:r>
            <a:br>
              <a:rPr lang="ru-RU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</a:br>
            <a:br>
              <a:rPr lang="ru-RU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</a:br>
            <a:r>
              <a:rPr lang="ru-RU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                                       М. Горький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37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28877-C600-4174-B31F-00A938ED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-55000"/>
            <a:ext cx="9817768" cy="6967999"/>
          </a:xfrm>
          <a:prstGeom prst="rect">
            <a:avLst/>
          </a:prstGeom>
        </p:spPr>
      </p:pic>
      <p:pic>
        <p:nvPicPr>
          <p:cNvPr id="1026" name="Picture 2" descr="облако слов">
            <a:extLst>
              <a:ext uri="{FF2B5EF4-FFF2-40B4-BE49-F238E27FC236}">
                <a16:creationId xmlns:a16="http://schemas.microsoft.com/office/drawing/2014/main" id="{8FFC8098-0915-4B50-8064-7F25BF79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9" y="138864"/>
            <a:ext cx="10601325" cy="67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2F6FE-9EFF-4E0A-B953-671BF446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«Широко распростирает химия руки свои в дела человеческие</a:t>
            </a:r>
            <a:r>
              <a:rPr lang="ru-RU" sz="4800" dirty="0"/>
              <a:t>, </a:t>
            </a:r>
            <a:r>
              <a:rPr lang="ru-RU" sz="4800" b="1" dirty="0"/>
              <a:t>куда ни посмотрим, куда ни оглянемся, везде обращаются пред очами нашими успехи </a:t>
            </a:r>
            <a:r>
              <a:rPr lang="ru-RU" sz="4800" b="1" dirty="0" err="1"/>
              <a:t>ея</a:t>
            </a:r>
            <a:r>
              <a:rPr lang="ru-RU" sz="4800" b="1" dirty="0"/>
              <a:t> прилежания»</a:t>
            </a:r>
            <a:r>
              <a:rPr lang="ru-RU" sz="4800" dirty="0"/>
              <a:t>. 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521288-B7F9-4E71-A246-659DBF397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tx1"/>
              </a:solidFill>
            </a:endParaRP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М. В. Ломоносов,  сентябрь 1751 г. </a:t>
            </a:r>
          </a:p>
        </p:txBody>
      </p:sp>
    </p:spTree>
    <p:extLst>
      <p:ext uri="{BB962C8B-B14F-4D97-AF65-F5344CB8AC3E}">
        <p14:creationId xmlns:p14="http://schemas.microsoft.com/office/powerpoint/2010/main" val="17411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B082-1F50-4684-B3D1-D69382ED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Задачи химии: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35B98-6BCC-41BE-858A-114A9110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75250" y="1980369"/>
            <a:ext cx="12478043" cy="4681317"/>
          </a:xfrm>
        </p:spPr>
        <p:txBody>
          <a:bodyPr>
            <a:normAutofit fontScale="92500"/>
          </a:bodyPr>
          <a:lstStyle/>
          <a:p>
            <a:pPr lvl="3"/>
            <a:r>
              <a:rPr lang="ru-RU" sz="3000" dirty="0"/>
              <a:t>сформировать </a:t>
            </a:r>
            <a:r>
              <a:rPr lang="ru-RU" sz="3000" dirty="0">
                <a:highlight>
                  <a:srgbClr val="FFFF00"/>
                </a:highlight>
              </a:rPr>
              <a:t>понимание закономерностей протекания химических процессов и явлений в окружающей среде</a:t>
            </a:r>
            <a:r>
              <a:rPr lang="ru-RU" sz="3000" dirty="0"/>
              <a:t>, </a:t>
            </a:r>
            <a:r>
              <a:rPr lang="ru-RU" sz="3000" dirty="0">
                <a:highlight>
                  <a:srgbClr val="FFFF00"/>
                </a:highlight>
              </a:rPr>
              <a:t>целостной научной картины мира</a:t>
            </a:r>
            <a:r>
              <a:rPr lang="ru-RU" sz="3000" dirty="0"/>
              <a:t>, взаимосвязи и взаимозависимости естественных наук;</a:t>
            </a:r>
          </a:p>
          <a:p>
            <a:pPr lvl="3"/>
            <a:r>
              <a:rPr lang="ru-RU" sz="3000" dirty="0"/>
              <a:t>сформировать навыки проведения химических экспериментальных исследований с соблюдением </a:t>
            </a:r>
            <a:r>
              <a:rPr lang="ru-RU" sz="3000" dirty="0">
                <a:highlight>
                  <a:srgbClr val="FFFF00"/>
                </a:highlight>
              </a:rPr>
              <a:t>правил безопасного обращения с веществами </a:t>
            </a:r>
            <a:r>
              <a:rPr lang="ru-RU" sz="3000" dirty="0"/>
              <a:t>и лабораторным оборудованием;</a:t>
            </a:r>
          </a:p>
          <a:p>
            <a:pPr lvl="3"/>
            <a:r>
              <a:rPr lang="ru-RU" sz="3000" dirty="0"/>
              <a:t>сформировать умения </a:t>
            </a:r>
            <a:r>
              <a:rPr lang="ru-RU" sz="3000" dirty="0">
                <a:highlight>
                  <a:srgbClr val="FFFF00"/>
                </a:highlight>
              </a:rPr>
              <a:t>прогнозировать последствия своей деятельности и химических природных, бытовых и производственных процессов</a:t>
            </a:r>
            <a:r>
              <a:rPr lang="ru-RU" sz="3000" dirty="0"/>
              <a:t>;</a:t>
            </a:r>
          </a:p>
          <a:p>
            <a:pPr lvl="3"/>
            <a:r>
              <a:rPr lang="ru-RU" sz="3000" dirty="0"/>
              <a:t>сформировать понимание значимости </a:t>
            </a:r>
            <a:r>
              <a:rPr lang="ru-RU" sz="3000" dirty="0">
                <a:highlight>
                  <a:srgbClr val="FFFF00"/>
                </a:highlight>
              </a:rPr>
              <a:t>достижений химической науки</a:t>
            </a:r>
            <a:r>
              <a:rPr lang="ru-RU" sz="3000" dirty="0"/>
              <a:t> и технологий для развития социальной и производственной сфер.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58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734D-CC51-417F-9BAF-A2130217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16" y="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Дошкольное образование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E53175-AEDF-4338-A0D8-E8A14DCA2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2" y="2283577"/>
            <a:ext cx="3229193" cy="435133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649C458-2D03-404A-AD0B-9C88C866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03" y="1046246"/>
            <a:ext cx="5443621" cy="40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F4D0A51-CBE1-4C45-B842-D78C851E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09" y="21451"/>
            <a:ext cx="2290796" cy="30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казка о рыбаке и рыбке, Пушкин Аудиосказка в стихах о золотой рыбке и разбитом ">
            <a:extLst>
              <a:ext uri="{FF2B5EF4-FFF2-40B4-BE49-F238E27FC236}">
                <a16:creationId xmlns:a16="http://schemas.microsoft.com/office/drawing/2014/main" id="{61A7A491-1D63-4B91-9874-44EBA73A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41" y="4982410"/>
            <a:ext cx="3334382" cy="18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7433048-6179-465D-9DC7-B56B2492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048" y="2769681"/>
            <a:ext cx="2788068" cy="21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0F29407-DE40-4E25-AC31-6AC8F9F83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1" y="223085"/>
            <a:ext cx="3134717" cy="17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445EEED-2E15-4F5D-809C-16188585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61" y="4929150"/>
            <a:ext cx="3589455" cy="18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45032-515E-43A7-B89B-574DB8E9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Занимательные химические эксперименты в детском саду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8885851-247C-4CF6-BBA4-1C00D667592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74" y="3544529"/>
            <a:ext cx="3012078" cy="246630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6EA1E3-DD16-47EF-BE86-2CEE3EF443AA}"/>
              </a:ext>
            </a:extLst>
          </p:cNvPr>
          <p:cNvSpPr/>
          <p:nvPr/>
        </p:nvSpPr>
        <p:spPr>
          <a:xfrm>
            <a:off x="4073434" y="2047889"/>
            <a:ext cx="38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«Содовые бомбочки»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8798A8-D663-44AB-AAD5-DDF545118EFE}"/>
              </a:ext>
            </a:extLst>
          </p:cNvPr>
          <p:cNvSpPr/>
          <p:nvPr/>
        </p:nvSpPr>
        <p:spPr>
          <a:xfrm>
            <a:off x="4034444" y="2646919"/>
            <a:ext cx="352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«Цветное молоко»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3259A5-7AE7-4F11-877F-791751C12C2B}"/>
              </a:ext>
            </a:extLst>
          </p:cNvPr>
          <p:cNvSpPr/>
          <p:nvPr/>
        </p:nvSpPr>
        <p:spPr>
          <a:xfrm>
            <a:off x="3996998" y="3874432"/>
            <a:ext cx="360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«Радуга в стакане»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274580-9444-4854-B82D-950FB6757926}"/>
              </a:ext>
            </a:extLst>
          </p:cNvPr>
          <p:cNvSpPr/>
          <p:nvPr/>
        </p:nvSpPr>
        <p:spPr>
          <a:xfrm>
            <a:off x="4000977" y="3309700"/>
            <a:ext cx="432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«Разноцветные цветы»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42EE14-871D-4C43-A922-357904B0C66A}"/>
              </a:ext>
            </a:extLst>
          </p:cNvPr>
          <p:cNvSpPr/>
          <p:nvPr/>
        </p:nvSpPr>
        <p:spPr>
          <a:xfrm>
            <a:off x="3959881" y="4516073"/>
            <a:ext cx="4851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«</a:t>
            </a:r>
            <a:r>
              <a:rPr lang="ru-RU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Самонадувающийся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шар»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BC2BF4-2271-4902-92C8-F897C2A6EDB2}"/>
              </a:ext>
            </a:extLst>
          </p:cNvPr>
          <p:cNvSpPr/>
          <p:nvPr/>
        </p:nvSpPr>
        <p:spPr>
          <a:xfrm>
            <a:off x="3959881" y="5153998"/>
            <a:ext cx="4174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«Извержение вулкана»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D5AC6FD-20BF-42EE-AEC7-4E83799C6107}"/>
              </a:ext>
            </a:extLst>
          </p:cNvPr>
          <p:cNvSpPr/>
          <p:nvPr/>
        </p:nvSpPr>
        <p:spPr>
          <a:xfrm>
            <a:off x="3854814" y="5949027"/>
            <a:ext cx="4620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«</a:t>
            </a:r>
            <a:r>
              <a:rPr lang="ru-RU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Краснокачанная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химия»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DCEE64-754C-4B24-B379-6215ADE967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0" y="2002442"/>
            <a:ext cx="2369691" cy="2133600"/>
          </a:xfrm>
          <a:prstGeom prst="rect">
            <a:avLst/>
          </a:prstGeom>
        </p:spPr>
      </p:pic>
      <p:sp>
        <p:nvSpPr>
          <p:cNvPr id="16" name="Объект 15">
            <a:extLst>
              <a:ext uri="{FF2B5EF4-FFF2-40B4-BE49-F238E27FC236}">
                <a16:creationId xmlns:a16="http://schemas.microsoft.com/office/drawing/2014/main" id="{B593164D-AD16-47EC-9E0D-EE58D1284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50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EB1D4-8B83-4308-907C-82C0BA4D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0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Преподавание в начальных классах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CD61E8-7A1D-4BD7-9CF4-103C082215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5090" y="1175657"/>
            <a:ext cx="3732167" cy="277902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F36C08-AB24-47E5-8A90-D8DC6761C6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5512" y="1190842"/>
            <a:ext cx="3732167" cy="2823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536B3-9D22-46B3-9941-49104294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5" y="3946984"/>
            <a:ext cx="3732167" cy="28516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AAA992-69A1-4B09-9B68-6F37E65ED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396" y="3946984"/>
            <a:ext cx="3670422" cy="28593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9D800-3BFE-4052-89B8-3B410BDAC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745" y="1092871"/>
            <a:ext cx="3926642" cy="28237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E5EDE0-62FF-4304-9C76-1FC771FF5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14" y="3903306"/>
            <a:ext cx="3906503" cy="29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7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6F72F-66D5-43A1-A02E-5B5DA6C3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Преподавание в начальных классах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DB8589-62FE-4363-9EC4-221095989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405016"/>
            <a:ext cx="5181600" cy="2162699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D5DC300-29DC-4CB7-B8DB-CA018109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" y="1289163"/>
            <a:ext cx="2933699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029C0DE-3ABB-466E-A305-A314855234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07" y="3086100"/>
            <a:ext cx="4302323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A94336-0BA3-4D1F-833A-840BABC6E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260" y="3980655"/>
            <a:ext cx="6134670" cy="23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B9B32-B248-45AC-B67A-FDD8598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Преподавание в начальных классах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7C79BF-D2FF-462F-9D41-EA6EC1768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95" y="1751246"/>
            <a:ext cx="5995605" cy="132556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156BE68-EA82-484E-8F18-35719BCA9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6FC2C2-B85A-4A77-84E8-EC7E2455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5" y="3169309"/>
            <a:ext cx="5878285" cy="1643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3DA466-61BA-4419-BABD-0A3314FC8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42" y="4813108"/>
            <a:ext cx="5744258" cy="17915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269C65-F7F0-4C19-BA19-53DD16A94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776" y="4838797"/>
            <a:ext cx="5878285" cy="1859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69BA7B-F968-43B3-9AC1-94333A6F5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753" y="1840510"/>
            <a:ext cx="5544332" cy="21506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C4F88-717E-4EF5-AA84-B916BEECC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725" y="2888795"/>
            <a:ext cx="5878285" cy="17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8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236</Words>
  <Application>Microsoft Office PowerPoint</Application>
  <PresentationFormat>Широкоэкранный</PresentationFormat>
  <Paragraphs>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Corbel Light</vt:lpstr>
      <vt:lpstr>Monotype Corsiva</vt:lpstr>
      <vt:lpstr>Times New Roman</vt:lpstr>
      <vt:lpstr>Тема Office</vt:lpstr>
      <vt:lpstr>Профессиональная направленность в преподавании химии в системе среднего профессионального образования</vt:lpstr>
      <vt:lpstr>Презентация PowerPoint</vt:lpstr>
      <vt:lpstr>«Широко распростирает химия руки свои в дела человеческие, куда ни посмотрим, куда ни оглянемся, везде обращаются пред очами нашими успехи ея прилежания». </vt:lpstr>
      <vt:lpstr>Задачи химии: </vt:lpstr>
      <vt:lpstr>Дошкольное образование </vt:lpstr>
      <vt:lpstr>Занимательные химические эксперименты в детском саду</vt:lpstr>
      <vt:lpstr>Преподавание в начальных классах</vt:lpstr>
      <vt:lpstr>Преподавание в начальных классах</vt:lpstr>
      <vt:lpstr>Преподавание в начальных классах</vt:lpstr>
      <vt:lpstr>Преподавание в начальных классах</vt:lpstr>
      <vt:lpstr>Физическая культура</vt:lpstr>
      <vt:lpstr>Физическая культура</vt:lpstr>
      <vt:lpstr>Физическая культура</vt:lpstr>
      <vt:lpstr>Химия - это область чудес, в ней скрыто счастье человечества, величайшие завоевания разума будут сделаны именно в этой области.                                         М. Горький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дисциплины химия с учётом профессиональной направленности.</dc:title>
  <dc:creator>User</dc:creator>
  <cp:lastModifiedBy>User</cp:lastModifiedBy>
  <cp:revision>22</cp:revision>
  <dcterms:created xsi:type="dcterms:W3CDTF">2024-11-19T17:43:47Z</dcterms:created>
  <dcterms:modified xsi:type="dcterms:W3CDTF">2025-10-17T09:59:40Z</dcterms:modified>
</cp:coreProperties>
</file>